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72" r:id="rId2"/>
    <p:sldId id="273" r:id="rId3"/>
    <p:sldId id="274" r:id="rId4"/>
    <p:sldId id="275" r:id="rId5"/>
    <p:sldId id="280" r:id="rId6"/>
    <p:sldId id="276" r:id="rId7"/>
    <p:sldId id="289" r:id="rId8"/>
    <p:sldId id="277" r:id="rId9"/>
    <p:sldId id="281" r:id="rId10"/>
    <p:sldId id="282" r:id="rId11"/>
    <p:sldId id="286" r:id="rId12"/>
    <p:sldId id="278" r:id="rId13"/>
    <p:sldId id="279" r:id="rId14"/>
    <p:sldId id="283" r:id="rId15"/>
    <p:sldId id="288" r:id="rId16"/>
    <p:sldId id="284" r:id="rId17"/>
    <p:sldId id="285" r:id="rId18"/>
    <p:sldId id="287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49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8CEAD-C474-47C0-A0E0-B2427430A1FD}" type="doc">
      <dgm:prSet loTypeId="urn:microsoft.com/office/officeart/2005/8/layout/vProcess5" loCatId="process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A247AE-F79B-414F-86E5-89B50D9D18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can only address what we can see from the street right of way as well as to and from the front door.</a:t>
          </a:r>
        </a:p>
      </dgm:t>
    </dgm:pt>
    <dgm:pt modelId="{DC3E7CF5-63AC-426C-AA8D-1A077511B730}" type="parTrans" cxnId="{0D08F576-45B8-4EB9-B469-6EE4D4B6D2D5}">
      <dgm:prSet/>
      <dgm:spPr/>
      <dgm:t>
        <a:bodyPr/>
        <a:lstStyle/>
        <a:p>
          <a:endParaRPr lang="en-US"/>
        </a:p>
      </dgm:t>
    </dgm:pt>
    <dgm:pt modelId="{2379DF7B-6CAE-4142-8A44-5970C12F7391}" type="sibTrans" cxnId="{0D08F576-45B8-4EB9-B469-6EE4D4B6D2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C23233-E529-4B41-9387-BE1B4B066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must have clear evidence of the violation that can be presented to the Special Magistrate if needed.</a:t>
          </a:r>
        </a:p>
      </dgm:t>
    </dgm:pt>
    <dgm:pt modelId="{2DF29DB6-98E0-4A74-9FCA-BDB149CAA3F0}" type="parTrans" cxnId="{D2BEAA4A-28C4-4243-88CF-4F6F92996CCF}">
      <dgm:prSet/>
      <dgm:spPr/>
      <dgm:t>
        <a:bodyPr/>
        <a:lstStyle/>
        <a:p>
          <a:endParaRPr lang="en-US"/>
        </a:p>
      </dgm:t>
    </dgm:pt>
    <dgm:pt modelId="{811D3755-1EF9-456B-8917-8E46D161B1E9}" type="sibTrans" cxnId="{D2BEAA4A-28C4-4243-88CF-4F6F92996C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56B6A1-F8CC-4C97-BECF-BFBD5199A7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peeking in windows, over fencing, or wandering on the property.</a:t>
          </a:r>
        </a:p>
      </dgm:t>
    </dgm:pt>
    <dgm:pt modelId="{DDD6FCFF-0DD8-4ED1-A326-133262034433}" type="parTrans" cxnId="{DCF9ED04-D1A8-4274-A334-2A65051D8ACA}">
      <dgm:prSet/>
      <dgm:spPr/>
      <dgm:t>
        <a:bodyPr/>
        <a:lstStyle/>
        <a:p>
          <a:endParaRPr lang="en-US"/>
        </a:p>
      </dgm:t>
    </dgm:pt>
    <dgm:pt modelId="{06BCF3A2-F4F3-4BA4-8165-6019399E3D7C}" type="sibTrans" cxnId="{DCF9ED04-D1A8-4274-A334-2A65051D8A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E26DFD-50D5-49C2-B279-2378F3A18C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are required to provide adequate time to correct the violation(s); except for repeat violations.</a:t>
          </a:r>
        </a:p>
      </dgm:t>
    </dgm:pt>
    <dgm:pt modelId="{6B062EA6-0F99-4AD0-87AD-A288932D890D}" type="parTrans" cxnId="{48B61B69-459B-41FC-98F5-2DCF50EC5222}">
      <dgm:prSet/>
      <dgm:spPr/>
      <dgm:t>
        <a:bodyPr/>
        <a:lstStyle/>
        <a:p>
          <a:endParaRPr lang="en-US"/>
        </a:p>
      </dgm:t>
    </dgm:pt>
    <dgm:pt modelId="{DE8BE900-AF38-4EDB-9864-4EDAB3AF3AAA}" type="sibTrans" cxnId="{48B61B69-459B-41FC-98F5-2DCF50EC5222}">
      <dgm:prSet/>
      <dgm:spPr/>
      <dgm:t>
        <a:bodyPr/>
        <a:lstStyle/>
        <a:p>
          <a:endParaRPr lang="en-US"/>
        </a:p>
      </dgm:t>
    </dgm:pt>
    <dgm:pt modelId="{844145D9-E8C9-489D-8B6C-0AB0789949EC}" type="pres">
      <dgm:prSet presAssocID="{E148CEAD-C474-47C0-A0E0-B2427430A1FD}" presName="outerComposite" presStyleCnt="0">
        <dgm:presLayoutVars>
          <dgm:chMax val="5"/>
          <dgm:dir/>
          <dgm:resizeHandles val="exact"/>
        </dgm:presLayoutVars>
      </dgm:prSet>
      <dgm:spPr/>
    </dgm:pt>
    <dgm:pt modelId="{E3EC9FAA-480E-4FD3-A851-FE203AA75724}" type="pres">
      <dgm:prSet presAssocID="{E148CEAD-C474-47C0-A0E0-B2427430A1FD}" presName="dummyMaxCanvas" presStyleCnt="0">
        <dgm:presLayoutVars/>
      </dgm:prSet>
      <dgm:spPr/>
    </dgm:pt>
    <dgm:pt modelId="{B4020FFA-28EB-45F3-9D57-3BC1F0C60ABB}" type="pres">
      <dgm:prSet presAssocID="{E148CEAD-C474-47C0-A0E0-B2427430A1FD}" presName="FourNodes_1" presStyleLbl="node1" presStyleIdx="0" presStyleCnt="4">
        <dgm:presLayoutVars>
          <dgm:bulletEnabled val="1"/>
        </dgm:presLayoutVars>
      </dgm:prSet>
      <dgm:spPr/>
    </dgm:pt>
    <dgm:pt modelId="{727758EA-EF7E-4203-893F-8EC52F33614C}" type="pres">
      <dgm:prSet presAssocID="{E148CEAD-C474-47C0-A0E0-B2427430A1FD}" presName="FourNodes_2" presStyleLbl="node1" presStyleIdx="1" presStyleCnt="4">
        <dgm:presLayoutVars>
          <dgm:bulletEnabled val="1"/>
        </dgm:presLayoutVars>
      </dgm:prSet>
      <dgm:spPr/>
    </dgm:pt>
    <dgm:pt modelId="{1DEF8681-C089-4C68-B0F0-3DA47257CD78}" type="pres">
      <dgm:prSet presAssocID="{E148CEAD-C474-47C0-A0E0-B2427430A1FD}" presName="FourNodes_3" presStyleLbl="node1" presStyleIdx="2" presStyleCnt="4">
        <dgm:presLayoutVars>
          <dgm:bulletEnabled val="1"/>
        </dgm:presLayoutVars>
      </dgm:prSet>
      <dgm:spPr/>
    </dgm:pt>
    <dgm:pt modelId="{6DE1AF30-05A6-4BAA-89E9-428F0BAD71F2}" type="pres">
      <dgm:prSet presAssocID="{E148CEAD-C474-47C0-A0E0-B2427430A1FD}" presName="FourNodes_4" presStyleLbl="node1" presStyleIdx="3" presStyleCnt="4">
        <dgm:presLayoutVars>
          <dgm:bulletEnabled val="1"/>
        </dgm:presLayoutVars>
      </dgm:prSet>
      <dgm:spPr/>
    </dgm:pt>
    <dgm:pt modelId="{B09CE5BA-2526-47A5-821F-2FA52AABAA6A}" type="pres">
      <dgm:prSet presAssocID="{E148CEAD-C474-47C0-A0E0-B2427430A1FD}" presName="FourConn_1-2" presStyleLbl="fgAccFollowNode1" presStyleIdx="0" presStyleCnt="3">
        <dgm:presLayoutVars>
          <dgm:bulletEnabled val="1"/>
        </dgm:presLayoutVars>
      </dgm:prSet>
      <dgm:spPr/>
    </dgm:pt>
    <dgm:pt modelId="{37D7FAA7-16EF-4059-A62E-09BE29C2882C}" type="pres">
      <dgm:prSet presAssocID="{E148CEAD-C474-47C0-A0E0-B2427430A1FD}" presName="FourConn_2-3" presStyleLbl="fgAccFollowNode1" presStyleIdx="1" presStyleCnt="3">
        <dgm:presLayoutVars>
          <dgm:bulletEnabled val="1"/>
        </dgm:presLayoutVars>
      </dgm:prSet>
      <dgm:spPr/>
    </dgm:pt>
    <dgm:pt modelId="{52E62A74-2C10-4985-B13B-BCF3FA685E59}" type="pres">
      <dgm:prSet presAssocID="{E148CEAD-C474-47C0-A0E0-B2427430A1FD}" presName="FourConn_3-4" presStyleLbl="fgAccFollowNode1" presStyleIdx="2" presStyleCnt="3">
        <dgm:presLayoutVars>
          <dgm:bulletEnabled val="1"/>
        </dgm:presLayoutVars>
      </dgm:prSet>
      <dgm:spPr/>
    </dgm:pt>
    <dgm:pt modelId="{B3BE0B8C-1D8C-4BAC-8BAC-D1BED76BDBA8}" type="pres">
      <dgm:prSet presAssocID="{E148CEAD-C474-47C0-A0E0-B2427430A1FD}" presName="FourNodes_1_text" presStyleLbl="node1" presStyleIdx="3" presStyleCnt="4">
        <dgm:presLayoutVars>
          <dgm:bulletEnabled val="1"/>
        </dgm:presLayoutVars>
      </dgm:prSet>
      <dgm:spPr/>
    </dgm:pt>
    <dgm:pt modelId="{DC270A56-D46F-4C24-B8DD-5263958FC044}" type="pres">
      <dgm:prSet presAssocID="{E148CEAD-C474-47C0-A0E0-B2427430A1FD}" presName="FourNodes_2_text" presStyleLbl="node1" presStyleIdx="3" presStyleCnt="4">
        <dgm:presLayoutVars>
          <dgm:bulletEnabled val="1"/>
        </dgm:presLayoutVars>
      </dgm:prSet>
      <dgm:spPr/>
    </dgm:pt>
    <dgm:pt modelId="{088715DC-CE3C-4FB6-86F4-9EF7FC1139DD}" type="pres">
      <dgm:prSet presAssocID="{E148CEAD-C474-47C0-A0E0-B2427430A1FD}" presName="FourNodes_3_text" presStyleLbl="node1" presStyleIdx="3" presStyleCnt="4">
        <dgm:presLayoutVars>
          <dgm:bulletEnabled val="1"/>
        </dgm:presLayoutVars>
      </dgm:prSet>
      <dgm:spPr/>
    </dgm:pt>
    <dgm:pt modelId="{F823BFE7-97D8-4893-B8C0-0993EAA45B56}" type="pres">
      <dgm:prSet presAssocID="{E148CEAD-C474-47C0-A0E0-B2427430A1F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CF9ED04-D1A8-4274-A334-2A65051D8ACA}" srcId="{E148CEAD-C474-47C0-A0E0-B2427430A1FD}" destId="{5356B6A1-F8CC-4C97-BECF-BFBD5199A7AF}" srcOrd="2" destOrd="0" parTransId="{DDD6FCFF-0DD8-4ED1-A326-133262034433}" sibTransId="{06BCF3A2-F4F3-4BA4-8165-6019399E3D7C}"/>
    <dgm:cxn modelId="{6AD52066-1A85-4717-960A-2558CCD68115}" type="presOf" srcId="{2379DF7B-6CAE-4142-8A44-5970C12F7391}" destId="{B09CE5BA-2526-47A5-821F-2FA52AABAA6A}" srcOrd="0" destOrd="0" presId="urn:microsoft.com/office/officeart/2005/8/layout/vProcess5"/>
    <dgm:cxn modelId="{57C8C967-AAD2-44AB-8C9F-33960C388910}" type="presOf" srcId="{B2A247AE-F79B-414F-86E5-89B50D9D1851}" destId="{B3BE0B8C-1D8C-4BAC-8BAC-D1BED76BDBA8}" srcOrd="1" destOrd="0" presId="urn:microsoft.com/office/officeart/2005/8/layout/vProcess5"/>
    <dgm:cxn modelId="{48B61B69-459B-41FC-98F5-2DCF50EC5222}" srcId="{E148CEAD-C474-47C0-A0E0-B2427430A1FD}" destId="{7FE26DFD-50D5-49C2-B279-2378F3A18C51}" srcOrd="3" destOrd="0" parTransId="{6B062EA6-0F99-4AD0-87AD-A288932D890D}" sibTransId="{DE8BE900-AF38-4EDB-9864-4EDAB3AF3AAA}"/>
    <dgm:cxn modelId="{D2BEAA4A-28C4-4243-88CF-4F6F92996CCF}" srcId="{E148CEAD-C474-47C0-A0E0-B2427430A1FD}" destId="{70C23233-E529-4B41-9387-BE1B4B066E63}" srcOrd="1" destOrd="0" parTransId="{2DF29DB6-98E0-4A74-9FCA-BDB149CAA3F0}" sibTransId="{811D3755-1EF9-456B-8917-8E46D161B1E9}"/>
    <dgm:cxn modelId="{0D08F576-45B8-4EB9-B469-6EE4D4B6D2D5}" srcId="{E148CEAD-C474-47C0-A0E0-B2427430A1FD}" destId="{B2A247AE-F79B-414F-86E5-89B50D9D1851}" srcOrd="0" destOrd="0" parTransId="{DC3E7CF5-63AC-426C-AA8D-1A077511B730}" sibTransId="{2379DF7B-6CAE-4142-8A44-5970C12F7391}"/>
    <dgm:cxn modelId="{1324CC80-BB38-43CE-9A0D-CF85570827D5}" type="presOf" srcId="{70C23233-E529-4B41-9387-BE1B4B066E63}" destId="{727758EA-EF7E-4203-893F-8EC52F33614C}" srcOrd="0" destOrd="0" presId="urn:microsoft.com/office/officeart/2005/8/layout/vProcess5"/>
    <dgm:cxn modelId="{7DBC3B86-C970-4314-A10E-2688017E0737}" type="presOf" srcId="{70C23233-E529-4B41-9387-BE1B4B066E63}" destId="{DC270A56-D46F-4C24-B8DD-5263958FC044}" srcOrd="1" destOrd="0" presId="urn:microsoft.com/office/officeart/2005/8/layout/vProcess5"/>
    <dgm:cxn modelId="{51FD6886-A74C-4E9A-925E-3325DD1FDE59}" type="presOf" srcId="{7FE26DFD-50D5-49C2-B279-2378F3A18C51}" destId="{F823BFE7-97D8-4893-B8C0-0993EAA45B56}" srcOrd="1" destOrd="0" presId="urn:microsoft.com/office/officeart/2005/8/layout/vProcess5"/>
    <dgm:cxn modelId="{F37ACC86-34CA-40CE-B4BE-6CAC88CF9C30}" type="presOf" srcId="{5356B6A1-F8CC-4C97-BECF-BFBD5199A7AF}" destId="{1DEF8681-C089-4C68-B0F0-3DA47257CD78}" srcOrd="0" destOrd="0" presId="urn:microsoft.com/office/officeart/2005/8/layout/vProcess5"/>
    <dgm:cxn modelId="{9440B492-2BBA-4627-9D13-A2DB5C8FF93B}" type="presOf" srcId="{B2A247AE-F79B-414F-86E5-89B50D9D1851}" destId="{B4020FFA-28EB-45F3-9D57-3BC1F0C60ABB}" srcOrd="0" destOrd="0" presId="urn:microsoft.com/office/officeart/2005/8/layout/vProcess5"/>
    <dgm:cxn modelId="{F18C63A7-6CA3-472C-BABF-45A33BB24DCF}" type="presOf" srcId="{06BCF3A2-F4F3-4BA4-8165-6019399E3D7C}" destId="{52E62A74-2C10-4985-B13B-BCF3FA685E59}" srcOrd="0" destOrd="0" presId="urn:microsoft.com/office/officeart/2005/8/layout/vProcess5"/>
    <dgm:cxn modelId="{E82C64AB-3F9D-4994-841F-7F33796F370B}" type="presOf" srcId="{7FE26DFD-50D5-49C2-B279-2378F3A18C51}" destId="{6DE1AF30-05A6-4BAA-89E9-428F0BAD71F2}" srcOrd="0" destOrd="0" presId="urn:microsoft.com/office/officeart/2005/8/layout/vProcess5"/>
    <dgm:cxn modelId="{1C4DCAB8-7685-421B-AC05-EF995F777234}" type="presOf" srcId="{E148CEAD-C474-47C0-A0E0-B2427430A1FD}" destId="{844145D9-E8C9-489D-8B6C-0AB0789949EC}" srcOrd="0" destOrd="0" presId="urn:microsoft.com/office/officeart/2005/8/layout/vProcess5"/>
    <dgm:cxn modelId="{7798AEF8-47B5-46E7-8378-8AE8944E1917}" type="presOf" srcId="{811D3755-1EF9-456B-8917-8E46D161B1E9}" destId="{37D7FAA7-16EF-4059-A62E-09BE29C2882C}" srcOrd="0" destOrd="0" presId="urn:microsoft.com/office/officeart/2005/8/layout/vProcess5"/>
    <dgm:cxn modelId="{07E4CCFB-994D-483F-B720-FC8D3B6B3795}" type="presOf" srcId="{5356B6A1-F8CC-4C97-BECF-BFBD5199A7AF}" destId="{088715DC-CE3C-4FB6-86F4-9EF7FC1139DD}" srcOrd="1" destOrd="0" presId="urn:microsoft.com/office/officeart/2005/8/layout/vProcess5"/>
    <dgm:cxn modelId="{D879D59A-E45A-494E-A6F3-73861B89A878}" type="presParOf" srcId="{844145D9-E8C9-489D-8B6C-0AB0789949EC}" destId="{E3EC9FAA-480E-4FD3-A851-FE203AA75724}" srcOrd="0" destOrd="0" presId="urn:microsoft.com/office/officeart/2005/8/layout/vProcess5"/>
    <dgm:cxn modelId="{C0A52353-AD89-429E-88CA-ADB852DD88E7}" type="presParOf" srcId="{844145D9-E8C9-489D-8B6C-0AB0789949EC}" destId="{B4020FFA-28EB-45F3-9D57-3BC1F0C60ABB}" srcOrd="1" destOrd="0" presId="urn:microsoft.com/office/officeart/2005/8/layout/vProcess5"/>
    <dgm:cxn modelId="{1C8FC8F6-FC1C-468D-BA36-14C17A548D63}" type="presParOf" srcId="{844145D9-E8C9-489D-8B6C-0AB0789949EC}" destId="{727758EA-EF7E-4203-893F-8EC52F33614C}" srcOrd="2" destOrd="0" presId="urn:microsoft.com/office/officeart/2005/8/layout/vProcess5"/>
    <dgm:cxn modelId="{03F296A2-7896-41D8-AC18-8DA9715D52E4}" type="presParOf" srcId="{844145D9-E8C9-489D-8B6C-0AB0789949EC}" destId="{1DEF8681-C089-4C68-B0F0-3DA47257CD78}" srcOrd="3" destOrd="0" presId="urn:microsoft.com/office/officeart/2005/8/layout/vProcess5"/>
    <dgm:cxn modelId="{8AC536A7-934E-4D12-8894-B48CFEEF4D93}" type="presParOf" srcId="{844145D9-E8C9-489D-8B6C-0AB0789949EC}" destId="{6DE1AF30-05A6-4BAA-89E9-428F0BAD71F2}" srcOrd="4" destOrd="0" presId="urn:microsoft.com/office/officeart/2005/8/layout/vProcess5"/>
    <dgm:cxn modelId="{8965F22E-99D8-43A7-A1D7-163B7CE42579}" type="presParOf" srcId="{844145D9-E8C9-489D-8B6C-0AB0789949EC}" destId="{B09CE5BA-2526-47A5-821F-2FA52AABAA6A}" srcOrd="5" destOrd="0" presId="urn:microsoft.com/office/officeart/2005/8/layout/vProcess5"/>
    <dgm:cxn modelId="{B28AB114-FF4E-4054-BE6D-D1949DAAA7E3}" type="presParOf" srcId="{844145D9-E8C9-489D-8B6C-0AB0789949EC}" destId="{37D7FAA7-16EF-4059-A62E-09BE29C2882C}" srcOrd="6" destOrd="0" presId="urn:microsoft.com/office/officeart/2005/8/layout/vProcess5"/>
    <dgm:cxn modelId="{5398C73A-7669-4BFD-B858-A7030BC55C41}" type="presParOf" srcId="{844145D9-E8C9-489D-8B6C-0AB0789949EC}" destId="{52E62A74-2C10-4985-B13B-BCF3FA685E59}" srcOrd="7" destOrd="0" presId="urn:microsoft.com/office/officeart/2005/8/layout/vProcess5"/>
    <dgm:cxn modelId="{3B372D1E-B0BD-433F-88A9-3858D4538C55}" type="presParOf" srcId="{844145D9-E8C9-489D-8B6C-0AB0789949EC}" destId="{B3BE0B8C-1D8C-4BAC-8BAC-D1BED76BDBA8}" srcOrd="8" destOrd="0" presId="urn:microsoft.com/office/officeart/2005/8/layout/vProcess5"/>
    <dgm:cxn modelId="{D3E27206-3892-4DD0-A7F7-0F8C4AE8AB06}" type="presParOf" srcId="{844145D9-E8C9-489D-8B6C-0AB0789949EC}" destId="{DC270A56-D46F-4C24-B8DD-5263958FC044}" srcOrd="9" destOrd="0" presId="urn:microsoft.com/office/officeart/2005/8/layout/vProcess5"/>
    <dgm:cxn modelId="{CE1DBBE5-76DD-43D5-A87F-077620DCBF8A}" type="presParOf" srcId="{844145D9-E8C9-489D-8B6C-0AB0789949EC}" destId="{088715DC-CE3C-4FB6-86F4-9EF7FC1139DD}" srcOrd="10" destOrd="0" presId="urn:microsoft.com/office/officeart/2005/8/layout/vProcess5"/>
    <dgm:cxn modelId="{7339FB73-E89B-4085-84D1-1B8AFA9DE30B}" type="presParOf" srcId="{844145D9-E8C9-489D-8B6C-0AB0789949EC}" destId="{F823BFE7-97D8-4893-B8C0-0993EAA45B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60885-A1B3-45BA-B7A1-F972EB678B7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F5065EF-9363-4040-827F-2A5F4AB762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Call us at 941-263-6417</a:t>
          </a:r>
        </a:p>
      </dgm:t>
    </dgm:pt>
    <dgm:pt modelId="{117CAE15-C876-49FD-B6CF-92DC284DD76F}" type="parTrans" cxnId="{5A3B85EE-9443-4D96-AA8D-74FBA3D644E7}">
      <dgm:prSet/>
      <dgm:spPr/>
      <dgm:t>
        <a:bodyPr/>
        <a:lstStyle/>
        <a:p>
          <a:endParaRPr lang="en-US"/>
        </a:p>
      </dgm:t>
    </dgm:pt>
    <dgm:pt modelId="{5AAE5EA2-3B23-4E70-9174-7E067A8B2462}" type="sibTrans" cxnId="{5A3B85EE-9443-4D96-AA8D-74FBA3D644E7}">
      <dgm:prSet phldrT="1" phldr="0"/>
      <dgm:spPr/>
      <dgm:t>
        <a:bodyPr/>
        <a:lstStyle/>
        <a:p>
          <a:endParaRPr lang="en-US"/>
        </a:p>
      </dgm:t>
    </dgm:pt>
    <dgm:pt modelId="{D090FB9B-DC09-43DC-823F-3FEC3A9CD0D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Mail us at:  	</a:t>
          </a:r>
        </a:p>
        <a:p>
          <a:pPr>
            <a:lnSpc>
              <a:spcPct val="100000"/>
            </a:lnSpc>
            <a:defRPr b="1"/>
          </a:pPr>
          <a:r>
            <a:rPr lang="en-US"/>
            <a:t>Code Compliance</a:t>
          </a:r>
        </a:p>
      </dgm:t>
    </dgm:pt>
    <dgm:pt modelId="{B00F1A1A-7F6A-4EC7-A6E8-CCEF2F073212}" type="parTrans" cxnId="{7D0D961D-E4D7-4B7B-A8B2-D81ED14D8007}">
      <dgm:prSet/>
      <dgm:spPr/>
      <dgm:t>
        <a:bodyPr/>
        <a:lstStyle/>
        <a:p>
          <a:endParaRPr lang="en-US"/>
        </a:p>
      </dgm:t>
    </dgm:pt>
    <dgm:pt modelId="{69CC6BB3-7B0A-4163-9E41-4B983438CBF4}" type="sibTrans" cxnId="{7D0D961D-E4D7-4B7B-A8B2-D81ED14D8007}">
      <dgm:prSet phldrT="2" phldr="0"/>
      <dgm:spPr/>
      <dgm:t>
        <a:bodyPr/>
        <a:lstStyle/>
        <a:p>
          <a:endParaRPr lang="en-US"/>
        </a:p>
      </dgm:t>
    </dgm:pt>
    <dgm:pt modelId="{FCCB9409-AB02-4821-8F72-CD1B71A271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1565 1</a:t>
          </a:r>
          <a:r>
            <a:rPr lang="en-US" baseline="30000"/>
            <a:t>st</a:t>
          </a:r>
          <a:r>
            <a:rPr lang="en-US"/>
            <a:t> Street, Annex Bldg</a:t>
          </a:r>
        </a:p>
      </dgm:t>
    </dgm:pt>
    <dgm:pt modelId="{F0722FE8-82D4-44B3-B766-9E530CBF5E23}" type="parTrans" cxnId="{07A44ABC-8621-4A6E-8592-98D6CF80B4CA}">
      <dgm:prSet/>
      <dgm:spPr/>
      <dgm:t>
        <a:bodyPr/>
        <a:lstStyle/>
        <a:p>
          <a:endParaRPr lang="en-US"/>
        </a:p>
      </dgm:t>
    </dgm:pt>
    <dgm:pt modelId="{8069E433-83E8-4468-986A-336E79335355}" type="sibTrans" cxnId="{07A44ABC-8621-4A6E-8592-98D6CF80B4CA}">
      <dgm:prSet phldrT="3" phldr="0"/>
      <dgm:spPr/>
      <dgm:t>
        <a:bodyPr/>
        <a:lstStyle/>
        <a:p>
          <a:endParaRPr lang="en-US"/>
        </a:p>
      </dgm:t>
    </dgm:pt>
    <dgm:pt modelId="{49E7B869-3166-413D-8E95-FB70F4371C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</a:t>
          </a:r>
          <a:r>
            <a:rPr lang="en-US" baseline="30000"/>
            <a:t>nd</a:t>
          </a:r>
          <a:r>
            <a:rPr lang="en-US"/>
            <a:t> Floor</a:t>
          </a:r>
        </a:p>
      </dgm:t>
    </dgm:pt>
    <dgm:pt modelId="{9E7635CF-752F-41B9-91D1-764E53F08D04}" type="parTrans" cxnId="{C8B8BDA2-3D09-4035-9051-93322FD164EC}">
      <dgm:prSet/>
      <dgm:spPr/>
      <dgm:t>
        <a:bodyPr/>
        <a:lstStyle/>
        <a:p>
          <a:endParaRPr lang="en-US"/>
        </a:p>
      </dgm:t>
    </dgm:pt>
    <dgm:pt modelId="{1D00A22E-9938-4DAE-A03C-C6E49245D23E}" type="sibTrans" cxnId="{C8B8BDA2-3D09-4035-9051-93322FD164EC}">
      <dgm:prSet/>
      <dgm:spPr/>
      <dgm:t>
        <a:bodyPr/>
        <a:lstStyle/>
        <a:p>
          <a:endParaRPr lang="en-US"/>
        </a:p>
      </dgm:t>
    </dgm:pt>
    <dgm:pt modelId="{2DEE755B-A5C9-449D-82A2-3F91A10D7B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Sarasota, FL 34236</a:t>
          </a:r>
        </a:p>
      </dgm:t>
    </dgm:pt>
    <dgm:pt modelId="{582F7880-22C5-40B7-B8E8-2225AD6909FD}" type="parTrans" cxnId="{1D1A610E-69E9-4FC2-8969-75AFD08292FF}">
      <dgm:prSet/>
      <dgm:spPr/>
      <dgm:t>
        <a:bodyPr/>
        <a:lstStyle/>
        <a:p>
          <a:endParaRPr lang="en-US"/>
        </a:p>
      </dgm:t>
    </dgm:pt>
    <dgm:pt modelId="{B58FBD3B-CBB7-405C-A29D-B3E4546DA836}" type="sibTrans" cxnId="{1D1A610E-69E9-4FC2-8969-75AFD08292FF}">
      <dgm:prSet/>
      <dgm:spPr/>
      <dgm:t>
        <a:bodyPr/>
        <a:lstStyle/>
        <a:p>
          <a:endParaRPr lang="en-US"/>
        </a:p>
      </dgm:t>
    </dgm:pt>
    <dgm:pt modelId="{37B4E049-62C7-40DF-917B-5762E6FBA23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Email us at: </a:t>
          </a:r>
        </a:p>
        <a:p>
          <a:pPr>
            <a:lnSpc>
              <a:spcPct val="100000"/>
            </a:lnSpc>
            <a:defRPr b="1"/>
          </a:pPr>
          <a:r>
            <a:rPr lang="en-US"/>
            <a:t> codecompliance@sarasotafl.gov</a:t>
          </a:r>
        </a:p>
      </dgm:t>
    </dgm:pt>
    <dgm:pt modelId="{0E3D0C1B-94E9-4CFD-A347-F41573D77C68}" type="parTrans" cxnId="{7D2F8E29-1F2C-44F2-AC15-709E3861AE5B}">
      <dgm:prSet/>
      <dgm:spPr/>
      <dgm:t>
        <a:bodyPr/>
        <a:lstStyle/>
        <a:p>
          <a:endParaRPr lang="en-US"/>
        </a:p>
      </dgm:t>
    </dgm:pt>
    <dgm:pt modelId="{71D8B7EF-68D4-4F21-8DE1-8BB2F70B545C}" type="sibTrans" cxnId="{7D2F8E29-1F2C-44F2-AC15-709E3861AE5B}">
      <dgm:prSet phldrT="3" phldr="0"/>
      <dgm:spPr/>
      <dgm:t>
        <a:bodyPr/>
        <a:lstStyle/>
        <a:p>
          <a:endParaRPr lang="en-US"/>
        </a:p>
      </dgm:t>
    </dgm:pt>
    <dgm:pt modelId="{700A675F-CC73-4418-B9E6-57DA0DA634EA}" type="pres">
      <dgm:prSet presAssocID="{32060885-A1B3-45BA-B7A1-F972EB678B7D}" presName="root" presStyleCnt="0">
        <dgm:presLayoutVars>
          <dgm:dir/>
          <dgm:resizeHandles val="exact"/>
        </dgm:presLayoutVars>
      </dgm:prSet>
      <dgm:spPr/>
    </dgm:pt>
    <dgm:pt modelId="{AEC986B7-BA10-4845-930F-1631708DEE6E}" type="pres">
      <dgm:prSet presAssocID="{5F5065EF-9363-4040-827F-2A5F4AB762D3}" presName="compNode" presStyleCnt="0"/>
      <dgm:spPr/>
    </dgm:pt>
    <dgm:pt modelId="{C01B9B75-397B-40A1-B7C6-2ABC9495949F}" type="pres">
      <dgm:prSet presAssocID="{5F5065EF-9363-4040-827F-2A5F4AB762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F7FEE824-1714-412A-914B-BC2324154FC1}" type="pres">
      <dgm:prSet presAssocID="{5F5065EF-9363-4040-827F-2A5F4AB762D3}" presName="iconSpace" presStyleCnt="0"/>
      <dgm:spPr/>
    </dgm:pt>
    <dgm:pt modelId="{7C2E65EF-66F6-42B4-A866-2327F41D24D7}" type="pres">
      <dgm:prSet presAssocID="{5F5065EF-9363-4040-827F-2A5F4AB762D3}" presName="parTx" presStyleLbl="revTx" presStyleIdx="0" presStyleCnt="6">
        <dgm:presLayoutVars>
          <dgm:chMax val="0"/>
          <dgm:chPref val="0"/>
        </dgm:presLayoutVars>
      </dgm:prSet>
      <dgm:spPr/>
    </dgm:pt>
    <dgm:pt modelId="{5AC896CC-9949-4CCE-A8EB-1F9526FAD65A}" type="pres">
      <dgm:prSet presAssocID="{5F5065EF-9363-4040-827F-2A5F4AB762D3}" presName="txSpace" presStyleCnt="0"/>
      <dgm:spPr/>
    </dgm:pt>
    <dgm:pt modelId="{4CF611FF-6BC9-446A-A2BC-528E984A37FF}" type="pres">
      <dgm:prSet presAssocID="{5F5065EF-9363-4040-827F-2A5F4AB762D3}" presName="desTx" presStyleLbl="revTx" presStyleIdx="1" presStyleCnt="6">
        <dgm:presLayoutVars/>
      </dgm:prSet>
      <dgm:spPr/>
    </dgm:pt>
    <dgm:pt modelId="{D350959D-9F96-475A-A7F2-F5FCF2942EED}" type="pres">
      <dgm:prSet presAssocID="{5AAE5EA2-3B23-4E70-9174-7E067A8B2462}" presName="sibTrans" presStyleCnt="0"/>
      <dgm:spPr/>
    </dgm:pt>
    <dgm:pt modelId="{4DA70BF3-D479-419F-9983-30D13B36EC5E}" type="pres">
      <dgm:prSet presAssocID="{D090FB9B-DC09-43DC-823F-3FEC3A9CD0D6}" presName="compNode" presStyleCnt="0"/>
      <dgm:spPr/>
    </dgm:pt>
    <dgm:pt modelId="{33FF6619-4D8F-4945-B2F6-CD7C19FA687C}" type="pres">
      <dgm:prSet presAssocID="{D090FB9B-DC09-43DC-823F-3FEC3A9CD0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5F368583-F36A-433E-86AE-A213E91B1D3E}" type="pres">
      <dgm:prSet presAssocID="{D090FB9B-DC09-43DC-823F-3FEC3A9CD0D6}" presName="iconSpace" presStyleCnt="0"/>
      <dgm:spPr/>
    </dgm:pt>
    <dgm:pt modelId="{3BFAFB02-2600-4E96-9BB5-4A6BD64AE8DF}" type="pres">
      <dgm:prSet presAssocID="{D090FB9B-DC09-43DC-823F-3FEC3A9CD0D6}" presName="parTx" presStyleLbl="revTx" presStyleIdx="2" presStyleCnt="6">
        <dgm:presLayoutVars>
          <dgm:chMax val="0"/>
          <dgm:chPref val="0"/>
        </dgm:presLayoutVars>
      </dgm:prSet>
      <dgm:spPr/>
    </dgm:pt>
    <dgm:pt modelId="{DFDC034C-E229-48F2-A4B5-CFD2506EA9EF}" type="pres">
      <dgm:prSet presAssocID="{D090FB9B-DC09-43DC-823F-3FEC3A9CD0D6}" presName="txSpace" presStyleCnt="0"/>
      <dgm:spPr/>
    </dgm:pt>
    <dgm:pt modelId="{0888C39A-4494-4685-AAD2-28EB88ADC148}" type="pres">
      <dgm:prSet presAssocID="{D090FB9B-DC09-43DC-823F-3FEC3A9CD0D6}" presName="desTx" presStyleLbl="revTx" presStyleIdx="3" presStyleCnt="6">
        <dgm:presLayoutVars/>
      </dgm:prSet>
      <dgm:spPr/>
    </dgm:pt>
    <dgm:pt modelId="{FBAFBE93-670E-42E3-863A-66EEB94F9EED}" type="pres">
      <dgm:prSet presAssocID="{69CC6BB3-7B0A-4163-9E41-4B983438CBF4}" presName="sibTrans" presStyleCnt="0"/>
      <dgm:spPr/>
    </dgm:pt>
    <dgm:pt modelId="{284AF627-B18B-4325-8BA3-284B00BCB52B}" type="pres">
      <dgm:prSet presAssocID="{37B4E049-62C7-40DF-917B-5762E6FBA23D}" presName="compNode" presStyleCnt="0"/>
      <dgm:spPr/>
    </dgm:pt>
    <dgm:pt modelId="{337458CC-61BF-4755-A610-EC0770BAB7BF}" type="pres">
      <dgm:prSet presAssocID="{37B4E049-62C7-40DF-917B-5762E6FBA2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714B6E04-4CD8-4EAC-A235-092368D6DF19}" type="pres">
      <dgm:prSet presAssocID="{37B4E049-62C7-40DF-917B-5762E6FBA23D}" presName="iconSpace" presStyleCnt="0"/>
      <dgm:spPr/>
    </dgm:pt>
    <dgm:pt modelId="{6EE0109E-DA96-4E84-96F1-26C4A90591F1}" type="pres">
      <dgm:prSet presAssocID="{37B4E049-62C7-40DF-917B-5762E6FBA23D}" presName="parTx" presStyleLbl="revTx" presStyleIdx="4" presStyleCnt="6">
        <dgm:presLayoutVars>
          <dgm:chMax val="0"/>
          <dgm:chPref val="0"/>
        </dgm:presLayoutVars>
      </dgm:prSet>
      <dgm:spPr/>
    </dgm:pt>
    <dgm:pt modelId="{0B6742D1-4AC5-4872-9CBA-3202D2798D52}" type="pres">
      <dgm:prSet presAssocID="{37B4E049-62C7-40DF-917B-5762E6FBA23D}" presName="txSpace" presStyleCnt="0"/>
      <dgm:spPr/>
    </dgm:pt>
    <dgm:pt modelId="{B148580E-6853-4186-B574-966B57D8A468}" type="pres">
      <dgm:prSet presAssocID="{37B4E049-62C7-40DF-917B-5762E6FBA23D}" presName="desTx" presStyleLbl="revTx" presStyleIdx="5" presStyleCnt="6">
        <dgm:presLayoutVars/>
      </dgm:prSet>
      <dgm:spPr/>
    </dgm:pt>
  </dgm:ptLst>
  <dgm:cxnLst>
    <dgm:cxn modelId="{C448AC09-D463-48C9-933E-B0F5C57497A9}" type="presOf" srcId="{32060885-A1B3-45BA-B7A1-F972EB678B7D}" destId="{700A675F-CC73-4418-B9E6-57DA0DA634EA}" srcOrd="0" destOrd="0" presId="urn:microsoft.com/office/officeart/2018/5/layout/CenteredIconLabelDescriptionList"/>
    <dgm:cxn modelId="{1D1A610E-69E9-4FC2-8969-75AFD08292FF}" srcId="{D090FB9B-DC09-43DC-823F-3FEC3A9CD0D6}" destId="{2DEE755B-A5C9-449D-82A2-3F91A10D7BAF}" srcOrd="2" destOrd="0" parTransId="{582F7880-22C5-40B7-B8E8-2225AD6909FD}" sibTransId="{B58FBD3B-CBB7-405C-A29D-B3E4546DA836}"/>
    <dgm:cxn modelId="{7D0D961D-E4D7-4B7B-A8B2-D81ED14D8007}" srcId="{32060885-A1B3-45BA-B7A1-F972EB678B7D}" destId="{D090FB9B-DC09-43DC-823F-3FEC3A9CD0D6}" srcOrd="1" destOrd="0" parTransId="{B00F1A1A-7F6A-4EC7-A6E8-CCEF2F073212}" sibTransId="{69CC6BB3-7B0A-4163-9E41-4B983438CBF4}"/>
    <dgm:cxn modelId="{92C49925-798E-4DC5-927E-8C2FD1BB76C3}" type="presOf" srcId="{2DEE755B-A5C9-449D-82A2-3F91A10D7BAF}" destId="{0888C39A-4494-4685-AAD2-28EB88ADC148}" srcOrd="0" destOrd="2" presId="urn:microsoft.com/office/officeart/2018/5/layout/CenteredIconLabelDescriptionList"/>
    <dgm:cxn modelId="{7D2F8E29-1F2C-44F2-AC15-709E3861AE5B}" srcId="{32060885-A1B3-45BA-B7A1-F972EB678B7D}" destId="{37B4E049-62C7-40DF-917B-5762E6FBA23D}" srcOrd="2" destOrd="0" parTransId="{0E3D0C1B-94E9-4CFD-A347-F41573D77C68}" sibTransId="{71D8B7EF-68D4-4F21-8DE1-8BB2F70B545C}"/>
    <dgm:cxn modelId="{4F957985-00A4-49B3-B331-209037F585E3}" type="presOf" srcId="{5F5065EF-9363-4040-827F-2A5F4AB762D3}" destId="{7C2E65EF-66F6-42B4-A866-2327F41D24D7}" srcOrd="0" destOrd="0" presId="urn:microsoft.com/office/officeart/2018/5/layout/CenteredIconLabelDescriptionList"/>
    <dgm:cxn modelId="{9D4E3293-4774-4311-9EDC-5EF26993D048}" type="presOf" srcId="{37B4E049-62C7-40DF-917B-5762E6FBA23D}" destId="{6EE0109E-DA96-4E84-96F1-26C4A90591F1}" srcOrd="0" destOrd="0" presId="urn:microsoft.com/office/officeart/2018/5/layout/CenteredIconLabelDescriptionList"/>
    <dgm:cxn modelId="{197D7096-479E-41A7-B2DD-CF4A71FC4FF8}" type="presOf" srcId="{FCCB9409-AB02-4821-8F72-CD1B71A27170}" destId="{0888C39A-4494-4685-AAD2-28EB88ADC148}" srcOrd="0" destOrd="0" presId="urn:microsoft.com/office/officeart/2018/5/layout/CenteredIconLabelDescriptionList"/>
    <dgm:cxn modelId="{C8B8BDA2-3D09-4035-9051-93322FD164EC}" srcId="{D090FB9B-DC09-43DC-823F-3FEC3A9CD0D6}" destId="{49E7B869-3166-413D-8E95-FB70F4371CD3}" srcOrd="1" destOrd="0" parTransId="{9E7635CF-752F-41B9-91D1-764E53F08D04}" sibTransId="{1D00A22E-9938-4DAE-A03C-C6E49245D23E}"/>
    <dgm:cxn modelId="{0A6508B7-E966-45AE-B720-25F09D979981}" type="presOf" srcId="{49E7B869-3166-413D-8E95-FB70F4371CD3}" destId="{0888C39A-4494-4685-AAD2-28EB88ADC148}" srcOrd="0" destOrd="1" presId="urn:microsoft.com/office/officeart/2018/5/layout/CenteredIconLabelDescriptionList"/>
    <dgm:cxn modelId="{07A44ABC-8621-4A6E-8592-98D6CF80B4CA}" srcId="{D090FB9B-DC09-43DC-823F-3FEC3A9CD0D6}" destId="{FCCB9409-AB02-4821-8F72-CD1B71A27170}" srcOrd="0" destOrd="0" parTransId="{F0722FE8-82D4-44B3-B766-9E530CBF5E23}" sibTransId="{8069E433-83E8-4468-986A-336E79335355}"/>
    <dgm:cxn modelId="{ACF95DEB-E98D-4EFB-AA79-AECACA8AFA4B}" type="presOf" srcId="{D090FB9B-DC09-43DC-823F-3FEC3A9CD0D6}" destId="{3BFAFB02-2600-4E96-9BB5-4A6BD64AE8DF}" srcOrd="0" destOrd="0" presId="urn:microsoft.com/office/officeart/2018/5/layout/CenteredIconLabelDescriptionList"/>
    <dgm:cxn modelId="{5A3B85EE-9443-4D96-AA8D-74FBA3D644E7}" srcId="{32060885-A1B3-45BA-B7A1-F972EB678B7D}" destId="{5F5065EF-9363-4040-827F-2A5F4AB762D3}" srcOrd="0" destOrd="0" parTransId="{117CAE15-C876-49FD-B6CF-92DC284DD76F}" sibTransId="{5AAE5EA2-3B23-4E70-9174-7E067A8B2462}"/>
    <dgm:cxn modelId="{459FE4B2-26C7-4016-A72B-34BFB16F5B49}" type="presParOf" srcId="{700A675F-CC73-4418-B9E6-57DA0DA634EA}" destId="{AEC986B7-BA10-4845-930F-1631708DEE6E}" srcOrd="0" destOrd="0" presId="urn:microsoft.com/office/officeart/2018/5/layout/CenteredIconLabelDescriptionList"/>
    <dgm:cxn modelId="{E8C8660A-EAEF-47EE-8A55-09CDE501FC9E}" type="presParOf" srcId="{AEC986B7-BA10-4845-930F-1631708DEE6E}" destId="{C01B9B75-397B-40A1-B7C6-2ABC9495949F}" srcOrd="0" destOrd="0" presId="urn:microsoft.com/office/officeart/2018/5/layout/CenteredIconLabelDescriptionList"/>
    <dgm:cxn modelId="{DA4440B0-6D51-4AB9-81D5-7324145AE300}" type="presParOf" srcId="{AEC986B7-BA10-4845-930F-1631708DEE6E}" destId="{F7FEE824-1714-412A-914B-BC2324154FC1}" srcOrd="1" destOrd="0" presId="urn:microsoft.com/office/officeart/2018/5/layout/CenteredIconLabelDescriptionList"/>
    <dgm:cxn modelId="{9A6B703B-098F-42FD-8FC8-EA6608809C75}" type="presParOf" srcId="{AEC986B7-BA10-4845-930F-1631708DEE6E}" destId="{7C2E65EF-66F6-42B4-A866-2327F41D24D7}" srcOrd="2" destOrd="0" presId="urn:microsoft.com/office/officeart/2018/5/layout/CenteredIconLabelDescriptionList"/>
    <dgm:cxn modelId="{2D1A45B8-DE96-4566-951F-B04774385052}" type="presParOf" srcId="{AEC986B7-BA10-4845-930F-1631708DEE6E}" destId="{5AC896CC-9949-4CCE-A8EB-1F9526FAD65A}" srcOrd="3" destOrd="0" presId="urn:microsoft.com/office/officeart/2018/5/layout/CenteredIconLabelDescriptionList"/>
    <dgm:cxn modelId="{28843B78-3C62-4AC9-BE81-1BA7A5D16566}" type="presParOf" srcId="{AEC986B7-BA10-4845-930F-1631708DEE6E}" destId="{4CF611FF-6BC9-446A-A2BC-528E984A37FF}" srcOrd="4" destOrd="0" presId="urn:microsoft.com/office/officeart/2018/5/layout/CenteredIconLabelDescriptionList"/>
    <dgm:cxn modelId="{82E898DB-486B-4F97-89D6-A9A2CBF06C5D}" type="presParOf" srcId="{700A675F-CC73-4418-B9E6-57DA0DA634EA}" destId="{D350959D-9F96-475A-A7F2-F5FCF2942EED}" srcOrd="1" destOrd="0" presId="urn:microsoft.com/office/officeart/2018/5/layout/CenteredIconLabelDescriptionList"/>
    <dgm:cxn modelId="{96C73A7A-BF0F-450B-BD09-D1E911A65691}" type="presParOf" srcId="{700A675F-CC73-4418-B9E6-57DA0DA634EA}" destId="{4DA70BF3-D479-419F-9983-30D13B36EC5E}" srcOrd="2" destOrd="0" presId="urn:microsoft.com/office/officeart/2018/5/layout/CenteredIconLabelDescriptionList"/>
    <dgm:cxn modelId="{21C63324-3FE6-48B0-92E7-30B56344B18F}" type="presParOf" srcId="{4DA70BF3-D479-419F-9983-30D13B36EC5E}" destId="{33FF6619-4D8F-4945-B2F6-CD7C19FA687C}" srcOrd="0" destOrd="0" presId="urn:microsoft.com/office/officeart/2018/5/layout/CenteredIconLabelDescriptionList"/>
    <dgm:cxn modelId="{03ED2EA7-0B61-4DED-921D-840C9BB84323}" type="presParOf" srcId="{4DA70BF3-D479-419F-9983-30D13B36EC5E}" destId="{5F368583-F36A-433E-86AE-A213E91B1D3E}" srcOrd="1" destOrd="0" presId="urn:microsoft.com/office/officeart/2018/5/layout/CenteredIconLabelDescriptionList"/>
    <dgm:cxn modelId="{A473D3B8-B806-45BE-A601-7801EBA26C42}" type="presParOf" srcId="{4DA70BF3-D479-419F-9983-30D13B36EC5E}" destId="{3BFAFB02-2600-4E96-9BB5-4A6BD64AE8DF}" srcOrd="2" destOrd="0" presId="urn:microsoft.com/office/officeart/2018/5/layout/CenteredIconLabelDescriptionList"/>
    <dgm:cxn modelId="{7F0986AC-43F7-4EBF-B89A-236B71E0A9C4}" type="presParOf" srcId="{4DA70BF3-D479-419F-9983-30D13B36EC5E}" destId="{DFDC034C-E229-48F2-A4B5-CFD2506EA9EF}" srcOrd="3" destOrd="0" presId="urn:microsoft.com/office/officeart/2018/5/layout/CenteredIconLabelDescriptionList"/>
    <dgm:cxn modelId="{5983DD3F-F3F1-494C-92FF-1F09F8C3BD52}" type="presParOf" srcId="{4DA70BF3-D479-419F-9983-30D13B36EC5E}" destId="{0888C39A-4494-4685-AAD2-28EB88ADC148}" srcOrd="4" destOrd="0" presId="urn:microsoft.com/office/officeart/2018/5/layout/CenteredIconLabelDescriptionList"/>
    <dgm:cxn modelId="{7349A16D-7CF9-4477-A16A-AEEA2DE1A32A}" type="presParOf" srcId="{700A675F-CC73-4418-B9E6-57DA0DA634EA}" destId="{FBAFBE93-670E-42E3-863A-66EEB94F9EED}" srcOrd="3" destOrd="0" presId="urn:microsoft.com/office/officeart/2018/5/layout/CenteredIconLabelDescriptionList"/>
    <dgm:cxn modelId="{D8BA2756-AE1C-4D1F-9D72-5D2587FEB700}" type="presParOf" srcId="{700A675F-CC73-4418-B9E6-57DA0DA634EA}" destId="{284AF627-B18B-4325-8BA3-284B00BCB52B}" srcOrd="4" destOrd="0" presId="urn:microsoft.com/office/officeart/2018/5/layout/CenteredIconLabelDescriptionList"/>
    <dgm:cxn modelId="{78827027-707D-4D3D-8B9A-BD97AE5DE154}" type="presParOf" srcId="{284AF627-B18B-4325-8BA3-284B00BCB52B}" destId="{337458CC-61BF-4755-A610-EC0770BAB7BF}" srcOrd="0" destOrd="0" presId="urn:microsoft.com/office/officeart/2018/5/layout/CenteredIconLabelDescriptionList"/>
    <dgm:cxn modelId="{879B7F40-7682-4D7D-82A0-2DAB0ADF8D8E}" type="presParOf" srcId="{284AF627-B18B-4325-8BA3-284B00BCB52B}" destId="{714B6E04-4CD8-4EAC-A235-092368D6DF19}" srcOrd="1" destOrd="0" presId="urn:microsoft.com/office/officeart/2018/5/layout/CenteredIconLabelDescriptionList"/>
    <dgm:cxn modelId="{E8F2E0AE-CD7B-4A7D-ABB4-90A895287394}" type="presParOf" srcId="{284AF627-B18B-4325-8BA3-284B00BCB52B}" destId="{6EE0109E-DA96-4E84-96F1-26C4A90591F1}" srcOrd="2" destOrd="0" presId="urn:microsoft.com/office/officeart/2018/5/layout/CenteredIconLabelDescriptionList"/>
    <dgm:cxn modelId="{BDE7138E-83A3-4769-9DB1-CC464C2D77B8}" type="presParOf" srcId="{284AF627-B18B-4325-8BA3-284B00BCB52B}" destId="{0B6742D1-4AC5-4872-9CBA-3202D2798D52}" srcOrd="3" destOrd="0" presId="urn:microsoft.com/office/officeart/2018/5/layout/CenteredIconLabelDescriptionList"/>
    <dgm:cxn modelId="{649A495C-91EE-401E-B353-B8208B568984}" type="presParOf" srcId="{284AF627-B18B-4325-8BA3-284B00BCB52B}" destId="{B148580E-6853-4186-B574-966B57D8A4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0FFA-28EB-45F3-9D57-3BC1F0C60ABB}">
      <dsp:nvSpPr>
        <dsp:cNvPr id="0" name=""/>
        <dsp:cNvSpPr/>
      </dsp:nvSpPr>
      <dsp:spPr>
        <a:xfrm>
          <a:off x="0" y="0"/>
          <a:ext cx="8204200" cy="748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can only address what we can see from the street right of way as well as to and from the front door.</a:t>
          </a:r>
        </a:p>
      </dsp:txBody>
      <dsp:txXfrm>
        <a:off x="21932" y="21932"/>
        <a:ext cx="7332879" cy="704964"/>
      </dsp:txXfrm>
    </dsp:sp>
    <dsp:sp modelId="{727758EA-EF7E-4203-893F-8EC52F33614C}">
      <dsp:nvSpPr>
        <dsp:cNvPr id="0" name=""/>
        <dsp:cNvSpPr/>
      </dsp:nvSpPr>
      <dsp:spPr>
        <a:xfrm>
          <a:off x="687101" y="884979"/>
          <a:ext cx="8204200" cy="7488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must have clear evidence of the violation that can be presented to the Special Magistrate if needed.</a:t>
          </a:r>
        </a:p>
      </dsp:txBody>
      <dsp:txXfrm>
        <a:off x="709033" y="906911"/>
        <a:ext cx="6986495" cy="704964"/>
      </dsp:txXfrm>
    </dsp:sp>
    <dsp:sp modelId="{1DEF8681-C089-4C68-B0F0-3DA47257CD78}">
      <dsp:nvSpPr>
        <dsp:cNvPr id="0" name=""/>
        <dsp:cNvSpPr/>
      </dsp:nvSpPr>
      <dsp:spPr>
        <a:xfrm>
          <a:off x="1363948" y="1769959"/>
          <a:ext cx="8204200" cy="7488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 peeking in windows, over fencing, or wandering on the property.</a:t>
          </a:r>
        </a:p>
      </dsp:txBody>
      <dsp:txXfrm>
        <a:off x="1385880" y="1791891"/>
        <a:ext cx="6996750" cy="704964"/>
      </dsp:txXfrm>
    </dsp:sp>
    <dsp:sp modelId="{6DE1AF30-05A6-4BAA-89E9-428F0BAD71F2}">
      <dsp:nvSpPr>
        <dsp:cNvPr id="0" name=""/>
        <dsp:cNvSpPr/>
      </dsp:nvSpPr>
      <dsp:spPr>
        <a:xfrm>
          <a:off x="2051049" y="2654939"/>
          <a:ext cx="8204200" cy="748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are required to provide adequate time to correct the violation(s); except for repeat violations.</a:t>
          </a:r>
        </a:p>
      </dsp:txBody>
      <dsp:txXfrm>
        <a:off x="2072981" y="2676871"/>
        <a:ext cx="6986495" cy="704964"/>
      </dsp:txXfrm>
    </dsp:sp>
    <dsp:sp modelId="{B09CE5BA-2526-47A5-821F-2FA52AABAA6A}">
      <dsp:nvSpPr>
        <dsp:cNvPr id="0" name=""/>
        <dsp:cNvSpPr/>
      </dsp:nvSpPr>
      <dsp:spPr>
        <a:xfrm>
          <a:off x="7717461" y="573534"/>
          <a:ext cx="486738" cy="486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826977" y="573534"/>
        <a:ext cx="267706" cy="366270"/>
      </dsp:txXfrm>
    </dsp:sp>
    <dsp:sp modelId="{37D7FAA7-16EF-4059-A62E-09BE29C2882C}">
      <dsp:nvSpPr>
        <dsp:cNvPr id="0" name=""/>
        <dsp:cNvSpPr/>
      </dsp:nvSpPr>
      <dsp:spPr>
        <a:xfrm>
          <a:off x="8404562" y="1458514"/>
          <a:ext cx="486738" cy="486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514078" y="1458514"/>
        <a:ext cx="267706" cy="366270"/>
      </dsp:txXfrm>
    </dsp:sp>
    <dsp:sp modelId="{52E62A74-2C10-4985-B13B-BCF3FA685E59}">
      <dsp:nvSpPr>
        <dsp:cNvPr id="0" name=""/>
        <dsp:cNvSpPr/>
      </dsp:nvSpPr>
      <dsp:spPr>
        <a:xfrm>
          <a:off x="9081409" y="2343494"/>
          <a:ext cx="486738" cy="486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190925" y="2343494"/>
        <a:ext cx="267706" cy="366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9B75-397B-40A1-B7C6-2ABC9495949F}">
      <dsp:nvSpPr>
        <dsp:cNvPr id="0" name=""/>
        <dsp:cNvSpPr/>
      </dsp:nvSpPr>
      <dsp:spPr>
        <a:xfrm>
          <a:off x="998523" y="512181"/>
          <a:ext cx="1070507" cy="1070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E65EF-66F6-42B4-A866-2327F41D24D7}">
      <dsp:nvSpPr>
        <dsp:cNvPr id="0" name=""/>
        <dsp:cNvSpPr/>
      </dsp:nvSpPr>
      <dsp:spPr>
        <a:xfrm>
          <a:off x="4480" y="1685003"/>
          <a:ext cx="3058593" cy="51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Call us at 941-263-6417</a:t>
          </a:r>
        </a:p>
      </dsp:txBody>
      <dsp:txXfrm>
        <a:off x="4480" y="1685003"/>
        <a:ext cx="3058593" cy="516137"/>
      </dsp:txXfrm>
    </dsp:sp>
    <dsp:sp modelId="{4CF611FF-6BC9-446A-A2BC-528E984A37FF}">
      <dsp:nvSpPr>
        <dsp:cNvPr id="0" name=""/>
        <dsp:cNvSpPr/>
      </dsp:nvSpPr>
      <dsp:spPr>
        <a:xfrm>
          <a:off x="4480" y="2248729"/>
          <a:ext cx="3058593" cy="64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F6619-4D8F-4945-B2F6-CD7C19FA687C}">
      <dsp:nvSpPr>
        <dsp:cNvPr id="0" name=""/>
        <dsp:cNvSpPr/>
      </dsp:nvSpPr>
      <dsp:spPr>
        <a:xfrm>
          <a:off x="4592371" y="512181"/>
          <a:ext cx="1070507" cy="1070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AFB02-2600-4E96-9BB5-4A6BD64AE8DF}">
      <dsp:nvSpPr>
        <dsp:cNvPr id="0" name=""/>
        <dsp:cNvSpPr/>
      </dsp:nvSpPr>
      <dsp:spPr>
        <a:xfrm>
          <a:off x="3598328" y="1685003"/>
          <a:ext cx="3058593" cy="51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Mail us at:  	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Code Compliance</a:t>
          </a:r>
        </a:p>
      </dsp:txBody>
      <dsp:txXfrm>
        <a:off x="3598328" y="1685003"/>
        <a:ext cx="3058593" cy="516137"/>
      </dsp:txXfrm>
    </dsp:sp>
    <dsp:sp modelId="{0888C39A-4494-4685-AAD2-28EB88ADC148}">
      <dsp:nvSpPr>
        <dsp:cNvPr id="0" name=""/>
        <dsp:cNvSpPr/>
      </dsp:nvSpPr>
      <dsp:spPr>
        <a:xfrm>
          <a:off x="3598328" y="2248729"/>
          <a:ext cx="3058593" cy="64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1565 1</a:t>
          </a:r>
          <a:r>
            <a:rPr lang="en-US" sz="1100" kern="1200" baseline="30000"/>
            <a:t>st</a:t>
          </a:r>
          <a:r>
            <a:rPr lang="en-US" sz="1100" kern="1200"/>
            <a:t> Street, Annex Bldg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</a:t>
          </a:r>
          <a:r>
            <a:rPr lang="en-US" sz="1100" kern="1200" baseline="30000"/>
            <a:t>nd</a:t>
          </a:r>
          <a:r>
            <a:rPr lang="en-US" sz="1100" kern="1200"/>
            <a:t> Floor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Sarasota, FL 34236</a:t>
          </a:r>
        </a:p>
      </dsp:txBody>
      <dsp:txXfrm>
        <a:off x="3598328" y="2248729"/>
        <a:ext cx="3058593" cy="642857"/>
      </dsp:txXfrm>
    </dsp:sp>
    <dsp:sp modelId="{337458CC-61BF-4755-A610-EC0770BAB7BF}">
      <dsp:nvSpPr>
        <dsp:cNvPr id="0" name=""/>
        <dsp:cNvSpPr/>
      </dsp:nvSpPr>
      <dsp:spPr>
        <a:xfrm>
          <a:off x="8186218" y="512181"/>
          <a:ext cx="1070507" cy="1070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0109E-DA96-4E84-96F1-26C4A90591F1}">
      <dsp:nvSpPr>
        <dsp:cNvPr id="0" name=""/>
        <dsp:cNvSpPr/>
      </dsp:nvSpPr>
      <dsp:spPr>
        <a:xfrm>
          <a:off x="7192175" y="1685003"/>
          <a:ext cx="3058593" cy="51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Email us at: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 codecompliance@sarasotafl.gov</a:t>
          </a:r>
        </a:p>
      </dsp:txBody>
      <dsp:txXfrm>
        <a:off x="7192175" y="1685003"/>
        <a:ext cx="3058593" cy="516137"/>
      </dsp:txXfrm>
    </dsp:sp>
    <dsp:sp modelId="{B148580E-6853-4186-B574-966B57D8A468}">
      <dsp:nvSpPr>
        <dsp:cNvPr id="0" name=""/>
        <dsp:cNvSpPr/>
      </dsp:nvSpPr>
      <dsp:spPr>
        <a:xfrm>
          <a:off x="7192175" y="2248729"/>
          <a:ext cx="3058593" cy="64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C3B73-A364-4FA1-8C43-5BB479C6D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44804-F23D-4862-AD15-3B462B7305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5F9A7B-37DF-4691-BCA4-87FA064E7F7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69062-47BD-48CC-890C-5CA20B709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1F500-7E4E-4988-8895-1383C2AAD4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3F86DC-548C-49BD-A6CC-91959D3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Thanks!</a:t>
            </a:r>
          </a:p>
          <a:p>
            <a:endParaRPr lang="en-US" sz="1600" dirty="0"/>
          </a:p>
          <a:p>
            <a:r>
              <a:rPr lang="en-US" sz="1600" dirty="0"/>
              <a:t>Diane Kennedy, Code Compliance Manager</a:t>
            </a:r>
          </a:p>
          <a:p>
            <a:r>
              <a:rPr lang="en-US" sz="1600" dirty="0"/>
              <a:t>November of 2015</a:t>
            </a:r>
          </a:p>
          <a:p>
            <a:r>
              <a:rPr lang="en-US" sz="1600" dirty="0"/>
              <a:t>Background: 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600" dirty="0"/>
              <a:t>Sarasota Co – 8 years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600" dirty="0"/>
              <a:t>Title insurance &amp; mtg. – 7 years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600" dirty="0"/>
              <a:t>Paralegal – 5 years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Walk through each step!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Submitting a complaint on-line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Talk about each step of the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4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Talk about each selection on this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Logging in and anonymous complaints.</a:t>
            </a:r>
          </a:p>
          <a:p>
            <a:endParaRPr lang="en-US" sz="1600" dirty="0"/>
          </a:p>
          <a:p>
            <a:r>
              <a:rPr lang="en-US" sz="1600" dirty="0"/>
              <a:t>Talk about Senate Bill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Talk about each step and the required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9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Talk about each method:</a:t>
            </a:r>
          </a:p>
          <a:p>
            <a:endParaRPr lang="en-US" sz="1600" dirty="0"/>
          </a:p>
          <a:p>
            <a:r>
              <a:rPr lang="en-US" sz="1600" dirty="0"/>
              <a:t>Be sure to include your full name and address for the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Read the bullet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443766"/>
          </a:xfrm>
        </p:spPr>
        <p:txBody>
          <a:bodyPr/>
          <a:lstStyle/>
          <a:p>
            <a:r>
              <a:rPr lang="en-US" dirty="0"/>
              <a:t>The enforcement of local codes and ordinances which are enacted by your City Commission.</a:t>
            </a:r>
          </a:p>
          <a:p>
            <a:endParaRPr lang="en-US" dirty="0"/>
          </a:p>
          <a:p>
            <a:r>
              <a:rPr lang="en-US" dirty="0"/>
              <a:t>Code compliance is vital to keeping our city clean, safe, and beautiful.</a:t>
            </a:r>
          </a:p>
          <a:p>
            <a:endParaRPr lang="en-US" dirty="0"/>
          </a:p>
          <a:p>
            <a:r>
              <a:rPr lang="en-US" dirty="0"/>
              <a:t>City and Zoning – written by and at the direction of your city commissioners</a:t>
            </a:r>
          </a:p>
          <a:p>
            <a:r>
              <a:rPr lang="en-US" dirty="0"/>
              <a:t>TALK TO YOUR COMMISSIONERS ABOUT CHANGES YOU’D LIKE TO SEE!</a:t>
            </a:r>
          </a:p>
          <a:p>
            <a:endParaRPr lang="en-US" dirty="0"/>
          </a:p>
          <a:p>
            <a:r>
              <a:rPr lang="en-US" dirty="0"/>
              <a:t>Florida Building Code – 2020 – unpermitted work and expired permits.</a:t>
            </a:r>
          </a:p>
          <a:p>
            <a:endParaRPr lang="en-US" dirty="0"/>
          </a:p>
          <a:p>
            <a:r>
              <a:rPr lang="en-US" dirty="0"/>
              <a:t>Standard Housing Code – maintenance and upkeep of the exterior and interior of residences.</a:t>
            </a:r>
          </a:p>
          <a:p>
            <a:endParaRPr lang="en-US" dirty="0"/>
          </a:p>
          <a:p>
            <a:r>
              <a:rPr lang="en-US" dirty="0"/>
              <a:t>Commercial Business &amp; Industrial – maintenance and upkeep of our commercial buildings.</a:t>
            </a:r>
          </a:p>
          <a:p>
            <a:endParaRPr lang="en-US" dirty="0"/>
          </a:p>
          <a:p>
            <a:r>
              <a:rPr lang="en-US" dirty="0"/>
              <a:t>Engage – attending community meetings i.e. CCNA and doing presentations</a:t>
            </a:r>
          </a:p>
          <a:p>
            <a:endParaRPr lang="en-US" dirty="0"/>
          </a:p>
          <a:p>
            <a:r>
              <a:rPr lang="en-US" dirty="0"/>
              <a:t>Educate – toolbox – the most important tool</a:t>
            </a:r>
          </a:p>
          <a:p>
            <a:endParaRPr lang="en-US" dirty="0"/>
          </a:p>
          <a:p>
            <a:r>
              <a:rPr lang="en-US" dirty="0"/>
              <a:t>Florida Statute 162 – talk about recent changes to our city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GOAL: FACE teaches voluntary compliance</a:t>
            </a:r>
          </a:p>
          <a:p>
            <a:endParaRPr lang="en-US" sz="1600" dirty="0"/>
          </a:p>
          <a:p>
            <a:r>
              <a:rPr lang="en-US" sz="1600" dirty="0"/>
              <a:t>Mission:  Read mission</a:t>
            </a:r>
          </a:p>
          <a:p>
            <a:endParaRPr lang="en-US" sz="1600" dirty="0"/>
          </a:p>
          <a:p>
            <a:r>
              <a:rPr lang="en-US" sz="1600" dirty="0"/>
              <a:t>Work with other depts – SPD, PW, Parks &amp; Rec, etc.</a:t>
            </a:r>
          </a:p>
          <a:p>
            <a:endParaRPr lang="en-US" sz="1600" dirty="0"/>
          </a:p>
          <a:p>
            <a:r>
              <a:rPr lang="en-US" sz="1600" dirty="0"/>
              <a:t>Educate – our most important tool and engage with citizens. </a:t>
            </a:r>
          </a:p>
          <a:p>
            <a:r>
              <a:rPr lang="en-US" sz="1600" dirty="0"/>
              <a:t>SWEEPS!</a:t>
            </a:r>
          </a:p>
          <a:p>
            <a:endParaRPr lang="en-US" sz="1600" dirty="0"/>
          </a:p>
          <a:p>
            <a:r>
              <a:rPr lang="en-US" sz="1600" dirty="0"/>
              <a:t>Facilitate services – HOT Team, Salvation Army, Senior Friendship Ctr, OHCD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Overgrowth –  16-49 - 10” on developed lot &amp; 12” on undeveloped lot.</a:t>
            </a:r>
          </a:p>
          <a:p>
            <a:endParaRPr lang="en-US" sz="1600" dirty="0"/>
          </a:p>
          <a:p>
            <a:r>
              <a:rPr lang="en-US" sz="1600" dirty="0"/>
              <a:t>JTR – 16-47</a:t>
            </a:r>
          </a:p>
          <a:p>
            <a:endParaRPr lang="en-US" sz="1600" dirty="0"/>
          </a:p>
          <a:p>
            <a:r>
              <a:rPr lang="en-US" sz="1600" dirty="0"/>
              <a:t>Recreational Vehicle Storage – VII-216</a:t>
            </a:r>
          </a:p>
          <a:p>
            <a:endParaRPr lang="en-US" sz="1600" dirty="0"/>
          </a:p>
          <a:p>
            <a:r>
              <a:rPr lang="en-US" sz="1600" dirty="0"/>
              <a:t>JVs – 16-50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Walk through the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6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– in the neighborhoods or in the office</a:t>
            </a:r>
          </a:p>
          <a:p>
            <a:endParaRPr lang="en-US" dirty="0"/>
          </a:p>
          <a:p>
            <a:r>
              <a:rPr lang="en-US" dirty="0"/>
              <a:t>Phone – </a:t>
            </a:r>
          </a:p>
          <a:p>
            <a:endParaRPr lang="en-US" dirty="0"/>
          </a:p>
          <a:p>
            <a:r>
              <a:rPr lang="en-US" dirty="0"/>
              <a:t>Email – </a:t>
            </a:r>
          </a:p>
          <a:p>
            <a:endParaRPr lang="en-US" dirty="0"/>
          </a:p>
          <a:p>
            <a:r>
              <a:rPr lang="en-US" dirty="0"/>
              <a:t>HOA &amp; Community Presentations</a:t>
            </a:r>
          </a:p>
          <a:p>
            <a:endParaRPr lang="en-US" dirty="0"/>
          </a:p>
          <a:p>
            <a:r>
              <a:rPr lang="en-US" dirty="0"/>
              <a:t>Informational door hangers &amp; literature</a:t>
            </a:r>
          </a:p>
          <a:p>
            <a:endParaRPr lang="en-US" dirty="0"/>
          </a:p>
          <a:p>
            <a:r>
              <a:rPr lang="en-US" dirty="0"/>
              <a:t>We always want to make contact with our citizens when there is a problem.</a:t>
            </a:r>
          </a:p>
          <a:p>
            <a:endParaRPr lang="en-US" dirty="0"/>
          </a:p>
          <a:p>
            <a:r>
              <a:rPr lang="en-US" dirty="0"/>
              <a:t>When we don’t get any response – initiate our code compliance process.</a:t>
            </a:r>
          </a:p>
          <a:p>
            <a:endParaRPr lang="en-US" dirty="0"/>
          </a:p>
          <a:p>
            <a:r>
              <a:rPr lang="en-US" dirty="0"/>
              <a:t>Talk about violation process. Refer to the “Warning” doorhanger.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Neighborhood Sweep – explain process</a:t>
            </a:r>
          </a:p>
          <a:p>
            <a:endParaRPr lang="en-US" sz="1600" dirty="0"/>
          </a:p>
          <a:p>
            <a:r>
              <a:rPr lang="en-US" sz="1600" dirty="0"/>
              <a:t>Trash &amp; Recycle containers - 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Initial Warning – Talk about process</a:t>
            </a:r>
          </a:p>
          <a:p>
            <a:endParaRPr lang="en-US" sz="1600" dirty="0"/>
          </a:p>
          <a:p>
            <a:r>
              <a:rPr lang="en-US" sz="1600" dirty="0"/>
              <a:t>Stop Order – Unpermitted work – talk about process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Plumbing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Electrical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Structural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Mechanical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Over $1000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Illegal tree removal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3FD88F-2104-4D0D-892D-B682C1B68BD9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932808-00C6-458D-B83D-2B0A54793A86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848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68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3505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02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8154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88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146459-E3C3-4969-9224-5ED50B492D17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9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asotafl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1" y="205273"/>
            <a:ext cx="8319829" cy="3452327"/>
          </a:xfrm>
        </p:spPr>
        <p:txBody>
          <a:bodyPr>
            <a:normAutofit fontScale="90000"/>
          </a:bodyPr>
          <a:lstStyle/>
          <a:p>
            <a:r>
              <a:rPr lang="en-US" dirty="0"/>
              <a:t>Code compliance</a:t>
            </a:r>
            <a:br>
              <a:rPr lang="en-US" dirty="0"/>
            </a:br>
            <a:r>
              <a:rPr lang="en-US" dirty="0"/>
              <a:t>city of Sarasota</a:t>
            </a:r>
            <a:br>
              <a:rPr lang="en-US" dirty="0"/>
            </a:br>
            <a:r>
              <a:rPr lang="en-US" dirty="0"/>
              <a:t>1565 1</a:t>
            </a:r>
            <a:r>
              <a:rPr lang="en-US" baseline="30000" dirty="0"/>
              <a:t>st</a:t>
            </a:r>
            <a:r>
              <a:rPr lang="en-US" dirty="0"/>
              <a:t> street, annex </a:t>
            </a:r>
            <a:r>
              <a:rPr lang="en-US" dirty="0" err="1"/>
              <a:t>bldg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</a:t>
            </a:r>
            <a:br>
              <a:rPr lang="en-US" dirty="0"/>
            </a:br>
            <a:r>
              <a:rPr lang="en-US" dirty="0"/>
              <a:t>Sarasota, </a:t>
            </a:r>
            <a:r>
              <a:rPr lang="en-US" dirty="0" err="1"/>
              <a:t>fl</a:t>
            </a:r>
            <a:r>
              <a:rPr lang="en-US" dirty="0"/>
              <a:t> 34236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Joshua Spence</a:t>
            </a:r>
          </a:p>
          <a:p>
            <a:r>
              <a:rPr lang="en-US" dirty="0"/>
              <a:t>Coordinator of Code Compliance</a:t>
            </a:r>
          </a:p>
          <a:p>
            <a:r>
              <a:rPr lang="en-US" dirty="0"/>
              <a:t>(941)263-6538</a:t>
            </a:r>
          </a:p>
          <a:p>
            <a:r>
              <a:rPr lang="en-US" dirty="0"/>
              <a:t>Joshua.spence@sarasotafl.gov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45D22-1D9F-4E13-B708-CBFC95A7C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b="4957"/>
          <a:stretch/>
        </p:blipFill>
        <p:spPr>
          <a:xfrm>
            <a:off x="1042242" y="503938"/>
            <a:ext cx="3432790" cy="4576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338C8-4063-4BB0-A800-577EC778A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1805"/>
          <a:stretch/>
        </p:blipFill>
        <p:spPr>
          <a:xfrm>
            <a:off x="6467492" y="503939"/>
            <a:ext cx="3555160" cy="4576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D0702-1306-4CFB-975E-B9056CBE6417}"/>
              </a:ext>
            </a:extLst>
          </p:cNvPr>
          <p:cNvSpPr txBox="1"/>
          <p:nvPr/>
        </p:nvSpPr>
        <p:spPr>
          <a:xfrm>
            <a:off x="1806663" y="4674569"/>
            <a:ext cx="173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Initial Warning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65A76-131D-48FE-B83F-CB66DBBF9CFC}"/>
              </a:ext>
            </a:extLst>
          </p:cNvPr>
          <p:cNvSpPr txBox="1"/>
          <p:nvPr/>
        </p:nvSpPr>
        <p:spPr>
          <a:xfrm>
            <a:off x="7116752" y="4674569"/>
            <a:ext cx="22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Unpermitted Work</a:t>
            </a:r>
          </a:p>
        </p:txBody>
      </p:sp>
    </p:spTree>
    <p:extLst>
      <p:ext uri="{BB962C8B-B14F-4D97-AF65-F5344CB8AC3E}">
        <p14:creationId xmlns:p14="http://schemas.microsoft.com/office/powerpoint/2010/main" val="41439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55EF9C-8F79-4892-B38B-28F25A21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350079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What do I do if I receive a warning door hanger?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A13CA-A2B2-4CE7-85C7-62E0402C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853217"/>
            <a:ext cx="7350079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What is the violation?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When is the warning dated?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How many days do I have to correct?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Can I correct within the time given?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Do I need more time?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Do I need more information?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Call your inspector!!!</a:t>
            </a:r>
          </a:p>
        </p:txBody>
      </p:sp>
      <p:grpSp>
        <p:nvGrpSpPr>
          <p:cNvPr id="48" name="Group 37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9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02631-17E5-499D-904F-6C9F94141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b="4957"/>
          <a:stretch/>
        </p:blipFill>
        <p:spPr>
          <a:xfrm>
            <a:off x="7807769" y="372518"/>
            <a:ext cx="3432790" cy="4576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76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239" y="228600"/>
            <a:ext cx="658385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How do I submit a complaint online?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B01BCEC-FDD6-4C9D-B9EB-6DAD843FB5F9}"/>
              </a:ext>
            </a:extLst>
          </p:cNvPr>
          <p:cNvSpPr txBox="1"/>
          <p:nvPr/>
        </p:nvSpPr>
        <p:spPr>
          <a:xfrm>
            <a:off x="2976243" y="4235168"/>
            <a:ext cx="623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3"/>
              </a:rPr>
              <a:t>www.sarasotafl.gov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694D41-A5B7-493F-993E-36DC5F52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679" y="0"/>
            <a:ext cx="6452642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5B58FC-687B-4FA4-9E80-A83F54DC0B4F}"/>
              </a:ext>
            </a:extLst>
          </p:cNvPr>
          <p:cNvSpPr/>
          <p:nvPr/>
        </p:nvSpPr>
        <p:spPr>
          <a:xfrm>
            <a:off x="1343888" y="2252815"/>
            <a:ext cx="484632" cy="918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B3B4540-0B48-4EC2-B94B-CAB69DF5B416}"/>
              </a:ext>
            </a:extLst>
          </p:cNvPr>
          <p:cNvSpPr/>
          <p:nvPr/>
        </p:nvSpPr>
        <p:spPr>
          <a:xfrm>
            <a:off x="10363480" y="22528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335B41-1429-44DE-B173-F650CF72E958}"/>
              </a:ext>
            </a:extLst>
          </p:cNvPr>
          <p:cNvSpPr/>
          <p:nvPr/>
        </p:nvSpPr>
        <p:spPr>
          <a:xfrm>
            <a:off x="5335398" y="5385732"/>
            <a:ext cx="1291905" cy="1472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EFFF4-CBD2-49E2-9F57-2C13918E8FB2}"/>
              </a:ext>
            </a:extLst>
          </p:cNvPr>
          <p:cNvCxnSpPr>
            <a:cxnSpLocks/>
          </p:cNvCxnSpPr>
          <p:nvPr/>
        </p:nvCxnSpPr>
        <p:spPr>
          <a:xfrm flipH="1">
            <a:off x="6736361" y="5041783"/>
            <a:ext cx="2910978" cy="68789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13CD33-BDA8-4513-8765-28747230AF8A}"/>
              </a:ext>
            </a:extLst>
          </p:cNvPr>
          <p:cNvSpPr txBox="1"/>
          <p:nvPr/>
        </p:nvSpPr>
        <p:spPr>
          <a:xfrm>
            <a:off x="9378820" y="1446885"/>
            <a:ext cx="245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to the bottom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01216-3587-4887-983E-8F6287CF6636}"/>
              </a:ext>
            </a:extLst>
          </p:cNvPr>
          <p:cNvSpPr txBox="1"/>
          <p:nvPr/>
        </p:nvSpPr>
        <p:spPr>
          <a:xfrm>
            <a:off x="359229" y="1446885"/>
            <a:ext cx="6107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Scroll to the bottom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515D9E-FD10-8735-B0DB-3317262D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39" y="941614"/>
            <a:ext cx="9514840" cy="5105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414FBC-63C3-4BF6-CD56-FBB18B45C718}"/>
              </a:ext>
            </a:extLst>
          </p:cNvPr>
          <p:cNvSpPr/>
          <p:nvPr/>
        </p:nvSpPr>
        <p:spPr>
          <a:xfrm>
            <a:off x="3458430" y="2845837"/>
            <a:ext cx="1915305" cy="549625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CF65297-8020-B7D2-41E3-3BDFF3AC4FB1}"/>
              </a:ext>
            </a:extLst>
          </p:cNvPr>
          <p:cNvSpPr/>
          <p:nvPr/>
        </p:nvSpPr>
        <p:spPr>
          <a:xfrm rot="10800000">
            <a:off x="5485702" y="3040953"/>
            <a:ext cx="529705" cy="1593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C2377-65AA-4240-90BF-049E65DB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5" y="354562"/>
            <a:ext cx="8033974" cy="60835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970D7-DFA6-4041-86FC-D45B8B405D53}"/>
              </a:ext>
            </a:extLst>
          </p:cNvPr>
          <p:cNvSpPr txBox="1"/>
          <p:nvPr/>
        </p:nvSpPr>
        <p:spPr>
          <a:xfrm>
            <a:off x="8665435" y="354562"/>
            <a:ext cx="3307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SENATE BILL 60 AND HOW DOES IT AFFECT YOU?</a:t>
            </a:r>
          </a:p>
          <a:p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Anonymous complaints are prohibited unless it is deemed an imminent threat to public health, safety, or welfare.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Registration is required for website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Full name and address required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Public record laws</a:t>
            </a:r>
            <a:endParaRPr lang="en-US" sz="3200" dirty="0"/>
          </a:p>
        </p:txBody>
      </p:sp>
      <p:pic>
        <p:nvPicPr>
          <p:cNvPr id="6" name="Graphic 5" descr="Signature with solid fill">
            <a:extLst>
              <a:ext uri="{FF2B5EF4-FFF2-40B4-BE49-F238E27FC236}">
                <a16:creationId xmlns:a16="http://schemas.microsoft.com/office/drawing/2014/main" id="{627A8DCE-1805-455D-AD8E-D2AFBA80A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2562" y="5388427"/>
            <a:ext cx="1348273" cy="13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AC775-039A-49A0-B388-1E033EB0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40" y="208395"/>
            <a:ext cx="7023362" cy="6407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56BFE-A6F3-49C0-AE3B-C4DAC0F37195}"/>
              </a:ext>
            </a:extLst>
          </p:cNvPr>
          <p:cNvSpPr txBox="1"/>
          <p:nvPr/>
        </p:nvSpPr>
        <p:spPr>
          <a:xfrm>
            <a:off x="8117633" y="858416"/>
            <a:ext cx="36762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Fill in all blanks with red asterisks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Type in the house number and street name (do not include </a:t>
            </a:r>
            <a:r>
              <a:rPr lang="en-US" dirty="0" err="1"/>
              <a:t>st</a:t>
            </a:r>
            <a:r>
              <a:rPr lang="en-US" dirty="0"/>
              <a:t>, </a:t>
            </a:r>
            <a:r>
              <a:rPr lang="en-US" dirty="0" err="1"/>
              <a:t>ave</a:t>
            </a:r>
            <a:r>
              <a:rPr lang="en-US" dirty="0"/>
              <a:t>, pl, etc.)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Click “Search for a Property”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You may enter intersections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Click “Submit”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F492E45-9A59-4132-B1B7-580B26427251}"/>
              </a:ext>
            </a:extLst>
          </p:cNvPr>
          <p:cNvSpPr/>
          <p:nvPr/>
        </p:nvSpPr>
        <p:spPr>
          <a:xfrm>
            <a:off x="2168154" y="2864177"/>
            <a:ext cx="529705" cy="1593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079E5F5-A0D2-4DCA-A6AB-8EBDCF599143}"/>
              </a:ext>
            </a:extLst>
          </p:cNvPr>
          <p:cNvSpPr/>
          <p:nvPr/>
        </p:nvSpPr>
        <p:spPr>
          <a:xfrm>
            <a:off x="2168153" y="3161428"/>
            <a:ext cx="529705" cy="1593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486F216-6BEF-4758-9307-C822CE409A6A}"/>
              </a:ext>
            </a:extLst>
          </p:cNvPr>
          <p:cNvSpPr/>
          <p:nvPr/>
        </p:nvSpPr>
        <p:spPr>
          <a:xfrm>
            <a:off x="2168154" y="4418171"/>
            <a:ext cx="529705" cy="1593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0E8304-5B09-40E2-9D35-7400FFF15466}"/>
              </a:ext>
            </a:extLst>
          </p:cNvPr>
          <p:cNvSpPr/>
          <p:nvPr/>
        </p:nvSpPr>
        <p:spPr>
          <a:xfrm>
            <a:off x="2272218" y="5042550"/>
            <a:ext cx="529705" cy="1593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132D2C-5C7A-4B9B-B624-1CC4C0187CF0}"/>
              </a:ext>
            </a:extLst>
          </p:cNvPr>
          <p:cNvSpPr/>
          <p:nvPr/>
        </p:nvSpPr>
        <p:spPr>
          <a:xfrm>
            <a:off x="519861" y="6132352"/>
            <a:ext cx="839156" cy="529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56F450B-142E-4ABC-9413-B7721BD91693}"/>
              </a:ext>
            </a:extLst>
          </p:cNvPr>
          <p:cNvSpPr/>
          <p:nvPr/>
        </p:nvSpPr>
        <p:spPr>
          <a:xfrm rot="5400000">
            <a:off x="2078503" y="5656918"/>
            <a:ext cx="284367" cy="1484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loud Computing with solid fill">
            <a:extLst>
              <a:ext uri="{FF2B5EF4-FFF2-40B4-BE49-F238E27FC236}">
                <a16:creationId xmlns:a16="http://schemas.microsoft.com/office/drawing/2014/main" id="{5841C9E6-EFA5-4F1B-AE75-C417A212E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0345" y="3713142"/>
            <a:ext cx="1602341" cy="160234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297FB4C-1B70-FDC4-CED0-8F5C40F5D555}"/>
              </a:ext>
            </a:extLst>
          </p:cNvPr>
          <p:cNvSpPr/>
          <p:nvPr/>
        </p:nvSpPr>
        <p:spPr>
          <a:xfrm rot="10800000">
            <a:off x="3971406" y="5315483"/>
            <a:ext cx="529705" cy="1593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3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B42B5B-5C19-45F0-A8B9-0687867C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0313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what if I’m not comfortable using the citizen connect portal</a:t>
            </a:r>
            <a:r>
              <a:rPr lang="en-US" sz="36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3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D8FB73BD-980F-4A14-9DF0-6FBCE0392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104929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35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3538C-FC21-437C-B7F5-9496B3CC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754" y="628617"/>
            <a:ext cx="6368858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pic>
        <p:nvPicPr>
          <p:cNvPr id="5" name="Content Placeholder 4" descr="Customer review with solid fill">
            <a:extLst>
              <a:ext uri="{FF2B5EF4-FFF2-40B4-BE49-F238E27FC236}">
                <a16:creationId xmlns:a16="http://schemas.microsoft.com/office/drawing/2014/main" id="{8D8B658D-2B56-40C7-9892-39CD19A49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633" y="1264416"/>
            <a:ext cx="4004489" cy="4004489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2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talk!!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1" y="718456"/>
            <a:ext cx="8693053" cy="42547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is Code Compliance?</a:t>
            </a:r>
          </a:p>
          <a:p>
            <a:r>
              <a:rPr lang="en-US" sz="2400" dirty="0"/>
              <a:t>What is our goal and mission?</a:t>
            </a:r>
          </a:p>
          <a:p>
            <a:r>
              <a:rPr lang="en-US" sz="2400" dirty="0"/>
              <a:t>What are the most common violations?</a:t>
            </a:r>
          </a:p>
          <a:p>
            <a:r>
              <a:rPr lang="en-US" sz="2400" dirty="0"/>
              <a:t>What happens to your complaint?</a:t>
            </a:r>
          </a:p>
          <a:p>
            <a:r>
              <a:rPr lang="en-US" sz="2400" dirty="0"/>
              <a:t>What is the informal inspection process?</a:t>
            </a:r>
          </a:p>
          <a:p>
            <a:r>
              <a:rPr lang="en-US" sz="2400" dirty="0"/>
              <a:t>How do we communicate with citizens?</a:t>
            </a:r>
          </a:p>
          <a:p>
            <a:r>
              <a:rPr lang="en-US" sz="2400" dirty="0"/>
              <a:t>What do I do if I receive a warning door hanger?</a:t>
            </a:r>
          </a:p>
          <a:p>
            <a:r>
              <a:rPr lang="en-US" sz="2400" dirty="0"/>
              <a:t>How do I submit a complaint?</a:t>
            </a:r>
          </a:p>
          <a:p>
            <a:r>
              <a:rPr lang="en-US" sz="2400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code compliance?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29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Code Compliance?</a:t>
            </a:r>
          </a:p>
          <a:p>
            <a:pPr lvl="1"/>
            <a:r>
              <a:rPr lang="en-US" dirty="0"/>
              <a:t>Enforce codes</a:t>
            </a:r>
          </a:p>
          <a:p>
            <a:pPr lvl="2"/>
            <a:r>
              <a:rPr lang="en-US" dirty="0"/>
              <a:t>City Code</a:t>
            </a:r>
          </a:p>
          <a:p>
            <a:pPr lvl="2"/>
            <a:r>
              <a:rPr lang="en-US" dirty="0"/>
              <a:t>Zoning Code</a:t>
            </a:r>
          </a:p>
          <a:p>
            <a:pPr lvl="2"/>
            <a:r>
              <a:rPr lang="en-US" dirty="0"/>
              <a:t>Florida Building Code</a:t>
            </a:r>
          </a:p>
          <a:p>
            <a:pPr lvl="2"/>
            <a:r>
              <a:rPr lang="en-US" dirty="0"/>
              <a:t>Standard Housing Code</a:t>
            </a:r>
          </a:p>
          <a:p>
            <a:pPr lvl="2"/>
            <a:r>
              <a:rPr lang="en-US" dirty="0"/>
              <a:t>Commercial Business and Industrial Building Minimum Standards</a:t>
            </a:r>
          </a:p>
          <a:p>
            <a:pPr lvl="2"/>
            <a:r>
              <a:rPr lang="en-US" dirty="0"/>
              <a:t>Standard Unsafe Building Abatement Code</a:t>
            </a:r>
          </a:p>
          <a:p>
            <a:pPr lvl="1"/>
            <a:r>
              <a:rPr lang="en-US" dirty="0"/>
              <a:t>Engage with </a:t>
            </a:r>
            <a:r>
              <a:rPr lang="en-US"/>
              <a:t>our community</a:t>
            </a:r>
            <a:endParaRPr lang="en-US" dirty="0"/>
          </a:p>
          <a:p>
            <a:pPr lvl="1"/>
            <a:r>
              <a:rPr lang="en-US" dirty="0"/>
              <a:t>Educate our citizens</a:t>
            </a:r>
          </a:p>
          <a:p>
            <a:pPr lvl="1"/>
            <a:r>
              <a:rPr lang="en-US" dirty="0"/>
              <a:t>Florida Statute Chapter 162</a:t>
            </a: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goal and mission?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200" dirty="0"/>
              <a:t>Code Compliance Goal:</a:t>
            </a:r>
          </a:p>
          <a:p>
            <a:pPr lvl="1"/>
            <a:r>
              <a:rPr lang="en-US" sz="2200" dirty="0"/>
              <a:t>Our goal is to gain voluntary compliance.</a:t>
            </a:r>
          </a:p>
          <a:p>
            <a:endParaRPr lang="en-US" sz="2200" dirty="0"/>
          </a:p>
          <a:p>
            <a:r>
              <a:rPr lang="en-US" sz="2200" dirty="0"/>
              <a:t>Code Compliance Mission:</a:t>
            </a:r>
          </a:p>
          <a:p>
            <a:pPr lvl="1"/>
            <a:r>
              <a:rPr lang="en-US" sz="2200" dirty="0"/>
              <a:t>To protect the health, safety, and general welfare of the citizens by enforcing building, zoning, housing, and other city codes.</a:t>
            </a:r>
          </a:p>
          <a:p>
            <a:pPr lvl="2"/>
            <a:r>
              <a:rPr lang="en-US" sz="2200" dirty="0"/>
              <a:t>Work with other departments</a:t>
            </a:r>
          </a:p>
          <a:p>
            <a:pPr lvl="2"/>
            <a:r>
              <a:rPr lang="en-US" sz="2200" dirty="0"/>
              <a:t>Educate citizens</a:t>
            </a:r>
          </a:p>
          <a:p>
            <a:pPr lvl="2"/>
            <a:r>
              <a:rPr lang="en-US" sz="2200" dirty="0"/>
              <a:t>Facilitate services between citizens and local agencies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CFC3-6E86-4A14-A560-55745611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most common violations?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FD78-8CC9-4A3C-8947-28BBA8B0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Overgrowth</a:t>
            </a:r>
          </a:p>
          <a:p>
            <a:r>
              <a:rPr lang="en-US" sz="2800" dirty="0"/>
              <a:t>Junk, Rubbish, Trash &amp; Abandoned Articles</a:t>
            </a:r>
          </a:p>
          <a:p>
            <a:r>
              <a:rPr lang="en-US" sz="2800" dirty="0"/>
              <a:t>Recreational Vehicle Storage</a:t>
            </a:r>
          </a:p>
          <a:p>
            <a:r>
              <a:rPr lang="en-US" sz="2800" dirty="0"/>
              <a:t>Inoperable and/or Unlicensed Vehicles</a:t>
            </a:r>
          </a:p>
        </p:txBody>
      </p:sp>
    </p:spTree>
    <p:extLst>
      <p:ext uri="{BB962C8B-B14F-4D97-AF65-F5344CB8AC3E}">
        <p14:creationId xmlns:p14="http://schemas.microsoft.com/office/powerpoint/2010/main" val="35031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8276" y="2675466"/>
            <a:ext cx="4074402" cy="1507067"/>
          </a:xfrm>
        </p:spPr>
        <p:txBody>
          <a:bodyPr>
            <a:normAutofit fontScale="90000"/>
          </a:bodyPr>
          <a:lstStyle/>
          <a:p>
            <a:r>
              <a:rPr lang="en-US"/>
              <a:t>What happens to your complaint?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AF7167-F530-48A5-8DFC-D49F0AF00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620" y="167984"/>
            <a:ext cx="6234063" cy="6522029"/>
          </a:xfr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07F75-0107-7822-46BF-15AF8DF6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Informal Inspection process</a:t>
            </a:r>
          </a:p>
        </p:txBody>
      </p:sp>
      <p:sp>
        <p:nvSpPr>
          <p:cNvPr id="21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C372D89-11D3-6E5B-E630-F5967F3C7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917270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539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communicate with citizens in our community?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Methods of Communication:</a:t>
            </a:r>
          </a:p>
          <a:p>
            <a:pPr lvl="1"/>
            <a:r>
              <a:rPr lang="en-US" sz="2400" dirty="0"/>
              <a:t>In person, by phone, and by email</a:t>
            </a:r>
          </a:p>
          <a:p>
            <a:pPr lvl="1"/>
            <a:r>
              <a:rPr lang="en-US" sz="2400" dirty="0"/>
              <a:t>HOA and community presentations</a:t>
            </a:r>
          </a:p>
          <a:p>
            <a:pPr lvl="1"/>
            <a:r>
              <a:rPr lang="en-US" sz="2400" dirty="0"/>
              <a:t>Leaving informational door hangers and literature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AC9FC-24AF-41EE-BEA8-772BB5AE2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96" y="422615"/>
            <a:ext cx="4104658" cy="60127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67997-D67D-4460-8331-91FA7F3D4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4301" y="422615"/>
            <a:ext cx="4045222" cy="601277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139A4-3516-4BB0-8A9D-ABA1CC6D9B4B}"/>
              </a:ext>
            </a:extLst>
          </p:cNvPr>
          <p:cNvSpPr txBox="1"/>
          <p:nvPr/>
        </p:nvSpPr>
        <p:spPr>
          <a:xfrm>
            <a:off x="1438963" y="6066053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Neighborhood Sweep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47C6A-2EF5-4A36-B137-1ACD17018C20}"/>
              </a:ext>
            </a:extLst>
          </p:cNvPr>
          <p:cNvSpPr txBox="1"/>
          <p:nvPr/>
        </p:nvSpPr>
        <p:spPr>
          <a:xfrm>
            <a:off x="7048351" y="6066053"/>
            <a:ext cx="44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Trash &amp; Recycling Container Info</a:t>
            </a:r>
          </a:p>
        </p:txBody>
      </p:sp>
    </p:spTree>
    <p:extLst>
      <p:ext uri="{BB962C8B-B14F-4D97-AF65-F5344CB8AC3E}">
        <p14:creationId xmlns:p14="http://schemas.microsoft.com/office/powerpoint/2010/main" val="1241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615</TotalTime>
  <Words>995</Words>
  <Application>Microsoft Office PowerPoint</Application>
  <PresentationFormat>Widescreen</PresentationFormat>
  <Paragraphs>192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Slice</vt:lpstr>
      <vt:lpstr>Code compliance city of Sarasota 1565 1st street, annex bldg 2nd floor Sarasota, fl 34236</vt:lpstr>
      <vt:lpstr>Let’s talk!!</vt:lpstr>
      <vt:lpstr>What is code compliance?</vt:lpstr>
      <vt:lpstr>What is our goal and mission?</vt:lpstr>
      <vt:lpstr>What are the most common violations?</vt:lpstr>
      <vt:lpstr>What happens to your complaint?</vt:lpstr>
      <vt:lpstr>Informal Inspection process</vt:lpstr>
      <vt:lpstr>How do we communicate with citizens in our community?</vt:lpstr>
      <vt:lpstr>PowerPoint Presentation</vt:lpstr>
      <vt:lpstr>PowerPoint Presentation</vt:lpstr>
      <vt:lpstr>What do I do if I receive a warning door hanger?</vt:lpstr>
      <vt:lpstr>How do I submit a complaint online?</vt:lpstr>
      <vt:lpstr>PowerPoint Presentation</vt:lpstr>
      <vt:lpstr>PowerPoint Presentation</vt:lpstr>
      <vt:lpstr>PowerPoint Presentation</vt:lpstr>
      <vt:lpstr>PowerPoint Presentation</vt:lpstr>
      <vt:lpstr>what if I’m not comfortable using the citizen connect portal?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compliance city of Sarasota 1565 1st street, annex bldg. 2nd floor Sarasota, fl 34236</dc:title>
  <dc:creator>Diane Kennedy</dc:creator>
  <cp:lastModifiedBy>Joshua Spence</cp:lastModifiedBy>
  <cp:revision>71</cp:revision>
  <cp:lastPrinted>2023-01-10T15:25:14Z</cp:lastPrinted>
  <dcterms:created xsi:type="dcterms:W3CDTF">2021-05-10T16:04:55Z</dcterms:created>
  <dcterms:modified xsi:type="dcterms:W3CDTF">2023-12-11T13:49:58Z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